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0"/>
  </p:normalViewPr>
  <p:slideViewPr>
    <p:cSldViewPr snapToGrid="0">
      <p:cViewPr varScale="1">
        <p:scale>
          <a:sx n="63" d="100"/>
          <a:sy n="63" d="100"/>
        </p:scale>
        <p:origin x="612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正博 寺島" userId="8977500f0b8b23ca" providerId="LiveId" clId="{D5073D6C-E9F0-464B-A6E9-3496C498EC46}"/>
    <pc:docChg chg="modSld">
      <pc:chgData name="正博 寺島" userId="8977500f0b8b23ca" providerId="LiveId" clId="{D5073D6C-E9F0-464B-A6E9-3496C498EC46}" dt="2025-04-18T03:23:22.824" v="118" actId="1035"/>
      <pc:docMkLst>
        <pc:docMk/>
      </pc:docMkLst>
      <pc:sldChg chg="modSp mod">
        <pc:chgData name="正博 寺島" userId="8977500f0b8b23ca" providerId="LiveId" clId="{D5073D6C-E9F0-464B-A6E9-3496C498EC46}" dt="2025-04-18T03:23:22.824" v="118" actId="1035"/>
        <pc:sldMkLst>
          <pc:docMk/>
          <pc:sldMk cId="1366542162" sldId="256"/>
        </pc:sldMkLst>
        <pc:spChg chg="mod">
          <ac:chgData name="正博 寺島" userId="8977500f0b8b23ca" providerId="LiveId" clId="{D5073D6C-E9F0-464B-A6E9-3496C498EC46}" dt="2025-04-18T03:23:07.184" v="108" actId="1035"/>
          <ac:spMkLst>
            <pc:docMk/>
            <pc:sldMk cId="1366542162" sldId="256"/>
            <ac:spMk id="3" creationId="{00000000-0000-0000-0000-000000000000}"/>
          </ac:spMkLst>
        </pc:spChg>
        <pc:spChg chg="mod">
          <ac:chgData name="正博 寺島" userId="8977500f0b8b23ca" providerId="LiveId" clId="{D5073D6C-E9F0-464B-A6E9-3496C498EC46}" dt="2025-04-18T03:23:13.352" v="113" actId="1035"/>
          <ac:spMkLst>
            <pc:docMk/>
            <pc:sldMk cId="1366542162" sldId="256"/>
            <ac:spMk id="6" creationId="{00000000-0000-0000-0000-000000000000}"/>
          </ac:spMkLst>
        </pc:spChg>
        <pc:spChg chg="mod">
          <ac:chgData name="正博 寺島" userId="8977500f0b8b23ca" providerId="LiveId" clId="{D5073D6C-E9F0-464B-A6E9-3496C498EC46}" dt="2025-04-18T03:21:15.937" v="0" actId="14100"/>
          <ac:spMkLst>
            <pc:docMk/>
            <pc:sldMk cId="1366542162" sldId="256"/>
            <ac:spMk id="7" creationId="{00000000-0000-0000-0000-000000000000}"/>
          </ac:spMkLst>
        </pc:spChg>
        <pc:spChg chg="mod">
          <ac:chgData name="正博 寺島" userId="8977500f0b8b23ca" providerId="LiveId" clId="{D5073D6C-E9F0-464B-A6E9-3496C498EC46}" dt="2025-04-18T03:21:38.842" v="3" actId="1076"/>
          <ac:spMkLst>
            <pc:docMk/>
            <pc:sldMk cId="1366542162" sldId="256"/>
            <ac:spMk id="8" creationId="{00000000-0000-0000-0000-000000000000}"/>
          </ac:spMkLst>
        </pc:spChg>
        <pc:spChg chg="mod">
          <ac:chgData name="正博 寺島" userId="8977500f0b8b23ca" providerId="LiveId" clId="{D5073D6C-E9F0-464B-A6E9-3496C498EC46}" dt="2025-04-18T03:21:42.564" v="4" actId="1076"/>
          <ac:spMkLst>
            <pc:docMk/>
            <pc:sldMk cId="1366542162" sldId="256"/>
            <ac:spMk id="9" creationId="{00000000-0000-0000-0000-000000000000}"/>
          </ac:spMkLst>
        </pc:spChg>
        <pc:spChg chg="mod">
          <ac:chgData name="正博 寺島" userId="8977500f0b8b23ca" providerId="LiveId" clId="{D5073D6C-E9F0-464B-A6E9-3496C498EC46}" dt="2025-04-18T03:22:15.450" v="50" actId="1076"/>
          <ac:spMkLst>
            <pc:docMk/>
            <pc:sldMk cId="1366542162" sldId="256"/>
            <ac:spMk id="11" creationId="{00000000-0000-0000-0000-000000000000}"/>
          </ac:spMkLst>
        </pc:spChg>
        <pc:spChg chg="mod">
          <ac:chgData name="正博 寺島" userId="8977500f0b8b23ca" providerId="LiveId" clId="{D5073D6C-E9F0-464B-A6E9-3496C498EC46}" dt="2025-04-18T03:22:49.445" v="102" actId="1035"/>
          <ac:spMkLst>
            <pc:docMk/>
            <pc:sldMk cId="1366542162" sldId="256"/>
            <ac:spMk id="12" creationId="{00000000-0000-0000-0000-000000000000}"/>
          </ac:spMkLst>
        </pc:spChg>
        <pc:spChg chg="mod">
          <ac:chgData name="正博 寺島" userId="8977500f0b8b23ca" providerId="LiveId" clId="{D5073D6C-E9F0-464B-A6E9-3496C498EC46}" dt="2025-04-18T03:21:35.110" v="2" actId="14100"/>
          <ac:spMkLst>
            <pc:docMk/>
            <pc:sldMk cId="1366542162" sldId="256"/>
            <ac:spMk id="18" creationId="{2E04F53C-F8C6-E743-9B31-8FD05CECC692}"/>
          </ac:spMkLst>
        </pc:spChg>
        <pc:spChg chg="mod">
          <ac:chgData name="正博 寺島" userId="8977500f0b8b23ca" providerId="LiveId" clId="{D5073D6C-E9F0-464B-A6E9-3496C498EC46}" dt="2025-04-18T03:23:22.824" v="118" actId="1035"/>
          <ac:spMkLst>
            <pc:docMk/>
            <pc:sldMk cId="1366542162" sldId="256"/>
            <ac:spMk id="19" creationId="{CD5DEB74-0291-781B-5E08-EAFA16D1BA44}"/>
          </ac:spMkLst>
        </pc:spChg>
        <pc:spChg chg="mod">
          <ac:chgData name="正博 寺島" userId="8977500f0b8b23ca" providerId="LiveId" clId="{D5073D6C-E9F0-464B-A6E9-3496C498EC46}" dt="2025-04-18T03:22:59.258" v="103" actId="14100"/>
          <ac:spMkLst>
            <pc:docMk/>
            <pc:sldMk cId="1366542162" sldId="256"/>
            <ac:spMk id="2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425-A72D-4802-8D3D-874C6980CC09}" type="datetimeFigureOut">
              <a:rPr kumimoji="1" lang="ja-JP" altLang="en-US" smtClean="0"/>
              <a:pPr/>
              <a:t>2025/4/18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E7424-B0EB-4B57-A754-93AA31AE670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5214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425-A72D-4802-8D3D-874C6980CC09}" type="datetimeFigureOut">
              <a:rPr kumimoji="1" lang="ja-JP" altLang="en-US" smtClean="0"/>
              <a:pPr/>
              <a:t>2025/4/18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E7424-B0EB-4B57-A754-93AA31AE670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3834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425-A72D-4802-8D3D-874C6980CC09}" type="datetimeFigureOut">
              <a:rPr kumimoji="1" lang="ja-JP" altLang="en-US" smtClean="0"/>
              <a:pPr/>
              <a:t>2025/4/18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E7424-B0EB-4B57-A754-93AA31AE670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225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425-A72D-4802-8D3D-874C6980CC09}" type="datetimeFigureOut">
              <a:rPr kumimoji="1" lang="ja-JP" altLang="en-US" smtClean="0"/>
              <a:pPr/>
              <a:t>2025/4/18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E7424-B0EB-4B57-A754-93AA31AE670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42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425-A72D-4802-8D3D-874C6980CC09}" type="datetimeFigureOut">
              <a:rPr kumimoji="1" lang="ja-JP" altLang="en-US" smtClean="0"/>
              <a:pPr/>
              <a:t>2025/4/18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E7424-B0EB-4B57-A754-93AA31AE670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2512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425-A72D-4802-8D3D-874C6980CC09}" type="datetimeFigureOut">
              <a:rPr kumimoji="1" lang="ja-JP" altLang="en-US" smtClean="0"/>
              <a:pPr/>
              <a:t>2025/4/18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E7424-B0EB-4B57-A754-93AA31AE670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2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425-A72D-4802-8D3D-874C6980CC09}" type="datetimeFigureOut">
              <a:rPr kumimoji="1" lang="ja-JP" altLang="en-US" smtClean="0"/>
              <a:pPr/>
              <a:t>2025/4/18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E7424-B0EB-4B57-A754-93AA31AE670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492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425-A72D-4802-8D3D-874C6980CC09}" type="datetimeFigureOut">
              <a:rPr kumimoji="1" lang="ja-JP" altLang="en-US" smtClean="0"/>
              <a:pPr/>
              <a:t>2025/4/18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E7424-B0EB-4B57-A754-93AA31AE670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045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425-A72D-4802-8D3D-874C6980CC09}" type="datetimeFigureOut">
              <a:rPr kumimoji="1" lang="ja-JP" altLang="en-US" smtClean="0"/>
              <a:pPr/>
              <a:t>2025/4/18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E7424-B0EB-4B57-A754-93AA31AE670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5804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425-A72D-4802-8D3D-874C6980CC09}" type="datetimeFigureOut">
              <a:rPr kumimoji="1" lang="ja-JP" altLang="en-US" smtClean="0"/>
              <a:pPr/>
              <a:t>2025/4/18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E7424-B0EB-4B57-A754-93AA31AE670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12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425-A72D-4802-8D3D-874C6980CC09}" type="datetimeFigureOut">
              <a:rPr kumimoji="1" lang="ja-JP" altLang="en-US" smtClean="0"/>
              <a:pPr/>
              <a:t>2025/4/18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E7424-B0EB-4B57-A754-93AA31AE670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428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20425-A72D-4802-8D3D-874C6980CC09}" type="datetimeFigureOut">
              <a:rPr kumimoji="1" lang="ja-JP" altLang="en-US" smtClean="0"/>
              <a:pPr/>
              <a:t>2025/4/18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E7424-B0EB-4B57-A754-93AA31AE670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918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E04F53C-F8C6-E743-9B31-8FD05CECC692}"/>
              </a:ext>
            </a:extLst>
          </p:cNvPr>
          <p:cNvSpPr/>
          <p:nvPr/>
        </p:nvSpPr>
        <p:spPr>
          <a:xfrm>
            <a:off x="6903720" y="2189754"/>
            <a:ext cx="4619887" cy="29432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968862" y="5139859"/>
            <a:ext cx="46198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※ </a:t>
            </a:r>
            <a:r>
              <a:rPr lang="ja-JP" altLang="en-US" sz="1400" dirty="0"/>
              <a:t>☆印は必修</a:t>
            </a:r>
            <a:endParaRPr lang="en-US" altLang="ja-JP" sz="1400" dirty="0"/>
          </a:p>
          <a:p>
            <a:r>
              <a:rPr kumimoji="1" lang="en-US" altLang="ja-JP" sz="1400" dirty="0"/>
              <a:t>※ </a:t>
            </a:r>
            <a:r>
              <a:rPr kumimoji="1" lang="ja-JP" altLang="en-US" sz="1400" dirty="0"/>
              <a:t>他専攻の授業科目又は学部の授業科目から４単位まで　</a:t>
            </a:r>
            <a:endParaRPr kumimoji="1" lang="en-US" altLang="ja-JP" sz="1400" dirty="0"/>
          </a:p>
          <a:p>
            <a:r>
              <a:rPr lang="ja-JP" altLang="en-US" sz="1400" dirty="0"/>
              <a:t>　   修了要件として単位</a:t>
            </a:r>
            <a:r>
              <a:rPr kumimoji="1" lang="ja-JP" altLang="en-US" sz="1400" dirty="0"/>
              <a:t>修得することができる</a:t>
            </a:r>
          </a:p>
        </p:txBody>
      </p:sp>
      <p:sp>
        <p:nvSpPr>
          <p:cNvPr id="29" name="正方形/長方形 28"/>
          <p:cNvSpPr/>
          <p:nvPr/>
        </p:nvSpPr>
        <p:spPr>
          <a:xfrm>
            <a:off x="723901" y="2189754"/>
            <a:ext cx="6179819" cy="37553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726549" y="1506993"/>
            <a:ext cx="10769599" cy="6355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00400" y="424870"/>
            <a:ext cx="5816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/>
              <a:t>社会福祉コース</a:t>
            </a:r>
            <a:r>
              <a:rPr lang="ja-JP" altLang="en-US" sz="2400" dirty="0"/>
              <a:t>カリキュラム</a:t>
            </a:r>
            <a:endParaRPr kumimoji="1" lang="ja-JP" altLang="en-US" sz="2400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833742"/>
              </p:ext>
            </p:extLst>
          </p:nvPr>
        </p:nvGraphicFramePr>
        <p:xfrm>
          <a:off x="1819809" y="1035922"/>
          <a:ext cx="94488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１年前期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１年後期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２年前期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２年後期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1826948" y="1665129"/>
            <a:ext cx="4724399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/>
              <a:t>☆</a:t>
            </a:r>
            <a:r>
              <a:rPr kumimoji="1" lang="ja-JP" altLang="en-US" sz="1400" dirty="0"/>
              <a:t>特別研究</a:t>
            </a:r>
            <a:r>
              <a:rPr kumimoji="1" lang="en-US" altLang="ja-JP" sz="1400" dirty="0"/>
              <a:t>Ⅰ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819808" y="2256426"/>
            <a:ext cx="4724399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/>
              <a:t>フィールドワーク</a:t>
            </a:r>
            <a:endParaRPr kumimoji="1" lang="en-US" altLang="ja-JP" sz="1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819808" y="2622894"/>
            <a:ext cx="4724399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/>
              <a:t>☆社会福祉</a:t>
            </a:r>
            <a:r>
              <a:rPr kumimoji="1" lang="ja-JP" altLang="en-US" sz="1400" dirty="0"/>
              <a:t>研究法</a:t>
            </a:r>
            <a:endParaRPr kumimoji="1" lang="en-US" altLang="ja-JP" sz="1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810013" y="2976430"/>
            <a:ext cx="2379133" cy="28931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+mj-ea"/>
                <a:ea typeface="+mj-ea"/>
              </a:rPr>
              <a:t>☆社会福祉</a:t>
            </a:r>
            <a:r>
              <a:rPr kumimoji="1" lang="ja-JP" altLang="en-US" sz="1400" dirty="0">
                <a:latin typeface="+mj-ea"/>
                <a:ea typeface="+mj-ea"/>
              </a:rPr>
              <a:t>研究</a:t>
            </a:r>
            <a:r>
              <a:rPr kumimoji="1" lang="en-US" altLang="ja-JP" sz="1400" dirty="0">
                <a:latin typeface="+mj-ea"/>
                <a:ea typeface="+mj-ea"/>
              </a:rPr>
              <a:t>A</a:t>
            </a:r>
            <a:endParaRPr lang="en-US" altLang="ja-JP" sz="1400" dirty="0">
              <a:latin typeface="+mj-ea"/>
              <a:ea typeface="+mj-ea"/>
            </a:endParaRPr>
          </a:p>
          <a:p>
            <a:r>
              <a:rPr lang="ja-JP" altLang="en-US" sz="1400" dirty="0">
                <a:latin typeface="+mj-ea"/>
                <a:ea typeface="+mj-ea"/>
              </a:rPr>
              <a:t>☆</a:t>
            </a:r>
            <a:r>
              <a:rPr kumimoji="1" lang="ja-JP" altLang="en-US" sz="1400" dirty="0">
                <a:latin typeface="+mj-ea"/>
                <a:ea typeface="+mj-ea"/>
              </a:rPr>
              <a:t>ソーシャルワーク研究</a:t>
            </a:r>
            <a:r>
              <a:rPr kumimoji="1" lang="en-US" altLang="ja-JP" sz="1400" dirty="0">
                <a:latin typeface="+mj-ea"/>
                <a:ea typeface="+mj-ea"/>
              </a:rPr>
              <a:t>A</a:t>
            </a:r>
          </a:p>
          <a:p>
            <a:r>
              <a:rPr lang="ja-JP" altLang="en-US" sz="1400" dirty="0">
                <a:latin typeface="+mj-ea"/>
                <a:ea typeface="+mj-ea"/>
              </a:rPr>
              <a:t>量的研究</a:t>
            </a:r>
            <a:endParaRPr lang="en-US" altLang="ja-JP" sz="1400" dirty="0">
              <a:latin typeface="+mj-ea"/>
              <a:ea typeface="+mj-ea"/>
            </a:endParaRPr>
          </a:p>
          <a:p>
            <a:r>
              <a:rPr lang="ja-JP" altLang="en-US" sz="1400" dirty="0">
                <a:latin typeface="+mj-ea"/>
                <a:ea typeface="+mj-ea"/>
              </a:rPr>
              <a:t>質的研究</a:t>
            </a:r>
            <a:endParaRPr lang="en-US" altLang="ja-JP" sz="1400" dirty="0">
              <a:latin typeface="+mj-ea"/>
              <a:ea typeface="+mj-ea"/>
            </a:endParaRPr>
          </a:p>
          <a:p>
            <a:r>
              <a:rPr lang="ja-JP" altLang="en-US" sz="1400" dirty="0">
                <a:latin typeface="+mj-ea"/>
                <a:ea typeface="+mj-ea"/>
              </a:rPr>
              <a:t>高齢者福祉研究</a:t>
            </a:r>
            <a:r>
              <a:rPr lang="en-US" altLang="ja-JP" sz="1400" dirty="0">
                <a:latin typeface="+mj-ea"/>
                <a:ea typeface="+mj-ea"/>
              </a:rPr>
              <a:t>A</a:t>
            </a:r>
          </a:p>
          <a:p>
            <a:r>
              <a:rPr kumimoji="1" lang="ja-JP" altLang="en-US" sz="1400" dirty="0">
                <a:latin typeface="+mj-ea"/>
                <a:ea typeface="+mj-ea"/>
              </a:rPr>
              <a:t>障害者福祉研究</a:t>
            </a:r>
            <a:r>
              <a:rPr kumimoji="1" lang="en-US" altLang="ja-JP" sz="1400" dirty="0">
                <a:latin typeface="+mj-ea"/>
                <a:ea typeface="+mj-ea"/>
              </a:rPr>
              <a:t>A</a:t>
            </a:r>
          </a:p>
          <a:p>
            <a:r>
              <a:rPr lang="ja-JP" altLang="en-US" sz="1400" dirty="0">
                <a:latin typeface="+mj-ea"/>
                <a:ea typeface="+mj-ea"/>
              </a:rPr>
              <a:t>地域福祉研究</a:t>
            </a:r>
            <a:r>
              <a:rPr lang="en-US" altLang="ja-JP" sz="1400" dirty="0">
                <a:latin typeface="+mj-ea"/>
                <a:ea typeface="+mj-ea"/>
              </a:rPr>
              <a:t>A</a:t>
            </a:r>
            <a:endParaRPr kumimoji="1" lang="en-US" altLang="ja-JP" sz="1400" dirty="0">
              <a:latin typeface="+mj-ea"/>
              <a:ea typeface="+mj-ea"/>
            </a:endParaRPr>
          </a:p>
          <a:p>
            <a:r>
              <a:rPr kumimoji="1" lang="ja-JP" altLang="en-US" sz="1400" dirty="0">
                <a:latin typeface="+mj-ea"/>
                <a:ea typeface="+mj-ea"/>
              </a:rPr>
              <a:t>子ども家庭福祉研究</a:t>
            </a:r>
            <a:r>
              <a:rPr kumimoji="1" lang="en-US" altLang="ja-JP" sz="1400" dirty="0">
                <a:latin typeface="+mj-ea"/>
                <a:ea typeface="+mj-ea"/>
              </a:rPr>
              <a:t>A</a:t>
            </a:r>
          </a:p>
          <a:p>
            <a:r>
              <a:rPr lang="ja-JP" altLang="en-US" sz="1400" dirty="0">
                <a:latin typeface="+mj-ea"/>
                <a:ea typeface="+mj-ea"/>
              </a:rPr>
              <a:t>精神保健福祉研究</a:t>
            </a:r>
            <a:r>
              <a:rPr lang="en-US" altLang="ja-JP" sz="1400" dirty="0">
                <a:latin typeface="+mj-ea"/>
                <a:ea typeface="+mj-ea"/>
              </a:rPr>
              <a:t>A</a:t>
            </a:r>
          </a:p>
          <a:p>
            <a:r>
              <a:rPr lang="ja-JP" altLang="en-US" sz="1400" dirty="0">
                <a:latin typeface="+mj-ea"/>
                <a:ea typeface="+mj-ea"/>
              </a:rPr>
              <a:t>福祉制度比較研究</a:t>
            </a:r>
            <a:endParaRPr lang="en-US" altLang="ja-JP" sz="1400" dirty="0">
              <a:latin typeface="+mj-ea"/>
              <a:ea typeface="+mj-ea"/>
            </a:endParaRPr>
          </a:p>
          <a:p>
            <a:r>
              <a:rPr lang="ja-JP" altLang="en-US" sz="1400" dirty="0">
                <a:latin typeface="+mj-ea"/>
                <a:ea typeface="+mj-ea"/>
              </a:rPr>
              <a:t>社会保障制度研究</a:t>
            </a:r>
            <a:r>
              <a:rPr lang="en-US" altLang="ja-JP" sz="1400" dirty="0">
                <a:latin typeface="+mj-ea"/>
                <a:ea typeface="+mj-ea"/>
              </a:rPr>
              <a:t>A</a:t>
            </a:r>
          </a:p>
          <a:p>
            <a:r>
              <a:rPr lang="ja-JP" altLang="en-US" sz="1400" dirty="0">
                <a:latin typeface="+mj-ea"/>
                <a:ea typeface="+mj-ea"/>
              </a:rPr>
              <a:t>地域問題研究</a:t>
            </a:r>
            <a:r>
              <a:rPr lang="en-US" altLang="ja-JP" sz="1400" dirty="0">
                <a:latin typeface="+mj-ea"/>
                <a:ea typeface="+mj-ea"/>
              </a:rPr>
              <a:t>A</a:t>
            </a:r>
          </a:p>
          <a:p>
            <a:r>
              <a:rPr lang="ja-JP" altLang="en-US" sz="1400" dirty="0">
                <a:latin typeface="+mj-ea"/>
                <a:ea typeface="+mj-ea"/>
              </a:rPr>
              <a:t>医療ソーシャルワーク研究</a:t>
            </a:r>
            <a:r>
              <a:rPr lang="en-US" altLang="ja-JP" sz="1400" dirty="0">
                <a:latin typeface="+mj-ea"/>
                <a:ea typeface="+mj-ea"/>
              </a:rPr>
              <a:t>A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187552" y="2976037"/>
            <a:ext cx="2345266" cy="28931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+mj-ea"/>
                <a:ea typeface="+mj-ea"/>
              </a:rPr>
              <a:t>社会福祉研究</a:t>
            </a:r>
            <a:r>
              <a:rPr lang="en-US" altLang="ja-JP" sz="1400" dirty="0">
                <a:latin typeface="+mj-ea"/>
                <a:ea typeface="+mj-ea"/>
              </a:rPr>
              <a:t>B</a:t>
            </a:r>
          </a:p>
          <a:p>
            <a:r>
              <a:rPr kumimoji="1" lang="ja-JP" altLang="en-US" sz="1400" dirty="0">
                <a:latin typeface="+mj-ea"/>
                <a:ea typeface="+mj-ea"/>
              </a:rPr>
              <a:t>ソーシャルワーク</a:t>
            </a:r>
            <a:r>
              <a:rPr lang="ja-JP" altLang="en-US" sz="1400" dirty="0">
                <a:latin typeface="+mj-ea"/>
                <a:ea typeface="+mj-ea"/>
              </a:rPr>
              <a:t>研究</a:t>
            </a:r>
            <a:r>
              <a:rPr lang="en-US" altLang="ja-JP" sz="1400" dirty="0">
                <a:latin typeface="+mj-ea"/>
                <a:ea typeface="+mj-ea"/>
              </a:rPr>
              <a:t>B</a:t>
            </a:r>
            <a:endParaRPr kumimoji="1" lang="en-US" altLang="ja-JP" sz="1400" dirty="0">
              <a:latin typeface="+mj-ea"/>
              <a:ea typeface="+mj-ea"/>
            </a:endParaRPr>
          </a:p>
          <a:p>
            <a:endParaRPr lang="en-US" altLang="ja-JP" sz="1400" dirty="0">
              <a:latin typeface="+mj-ea"/>
              <a:ea typeface="+mj-ea"/>
            </a:endParaRPr>
          </a:p>
          <a:p>
            <a:endParaRPr lang="en-US" altLang="ja-JP" sz="1400" dirty="0">
              <a:latin typeface="+mj-ea"/>
              <a:ea typeface="+mj-ea"/>
            </a:endParaRPr>
          </a:p>
          <a:p>
            <a:r>
              <a:rPr lang="ja-JP" altLang="en-US" sz="1400" dirty="0">
                <a:latin typeface="+mj-ea"/>
                <a:ea typeface="+mj-ea"/>
              </a:rPr>
              <a:t>高齢者福祉研究</a:t>
            </a:r>
            <a:r>
              <a:rPr lang="en-US" altLang="ja-JP" sz="1400" dirty="0">
                <a:latin typeface="+mj-ea"/>
                <a:ea typeface="+mj-ea"/>
              </a:rPr>
              <a:t>B</a:t>
            </a:r>
          </a:p>
          <a:p>
            <a:r>
              <a:rPr kumimoji="1" lang="ja-JP" altLang="en-US" sz="1400" dirty="0">
                <a:latin typeface="+mj-ea"/>
                <a:ea typeface="+mj-ea"/>
              </a:rPr>
              <a:t>障害者福祉</a:t>
            </a:r>
            <a:r>
              <a:rPr lang="ja-JP" altLang="en-US" sz="1400" dirty="0">
                <a:latin typeface="+mj-ea"/>
                <a:ea typeface="+mj-ea"/>
              </a:rPr>
              <a:t>研究</a:t>
            </a:r>
            <a:r>
              <a:rPr lang="en-US" altLang="ja-JP" sz="1400" dirty="0">
                <a:latin typeface="+mj-ea"/>
                <a:ea typeface="+mj-ea"/>
              </a:rPr>
              <a:t>B</a:t>
            </a:r>
            <a:endParaRPr kumimoji="1" lang="en-US" altLang="ja-JP" sz="1400" dirty="0">
              <a:latin typeface="+mj-ea"/>
              <a:ea typeface="+mj-ea"/>
            </a:endParaRPr>
          </a:p>
          <a:p>
            <a:r>
              <a:rPr lang="ja-JP" altLang="en-US" sz="1400" dirty="0">
                <a:latin typeface="+mj-ea"/>
                <a:ea typeface="+mj-ea"/>
              </a:rPr>
              <a:t>地域福祉研究</a:t>
            </a:r>
            <a:r>
              <a:rPr lang="en-US" altLang="ja-JP" sz="1400" dirty="0">
                <a:latin typeface="+mj-ea"/>
                <a:ea typeface="+mj-ea"/>
              </a:rPr>
              <a:t>B</a:t>
            </a:r>
            <a:endParaRPr kumimoji="1" lang="en-US" altLang="ja-JP" sz="1400" dirty="0">
              <a:latin typeface="+mj-ea"/>
              <a:ea typeface="+mj-ea"/>
            </a:endParaRPr>
          </a:p>
          <a:p>
            <a:r>
              <a:rPr kumimoji="1" lang="ja-JP" altLang="en-US" sz="1400" dirty="0">
                <a:latin typeface="+mj-ea"/>
                <a:ea typeface="+mj-ea"/>
              </a:rPr>
              <a:t>子ども家庭福祉</a:t>
            </a:r>
            <a:r>
              <a:rPr lang="ja-JP" altLang="en-US" sz="1400" dirty="0">
                <a:latin typeface="+mj-ea"/>
                <a:ea typeface="+mj-ea"/>
              </a:rPr>
              <a:t>研究</a:t>
            </a:r>
            <a:r>
              <a:rPr lang="en-US" altLang="ja-JP" sz="1400" dirty="0">
                <a:latin typeface="+mj-ea"/>
                <a:ea typeface="+mj-ea"/>
              </a:rPr>
              <a:t>B</a:t>
            </a:r>
            <a:endParaRPr kumimoji="1" lang="en-US" altLang="ja-JP" sz="1400" dirty="0">
              <a:latin typeface="+mj-ea"/>
              <a:ea typeface="+mj-ea"/>
            </a:endParaRPr>
          </a:p>
          <a:p>
            <a:r>
              <a:rPr lang="ja-JP" altLang="en-US" sz="1400" dirty="0">
                <a:latin typeface="+mj-ea"/>
                <a:ea typeface="+mj-ea"/>
              </a:rPr>
              <a:t>精神保健福祉研究</a:t>
            </a:r>
            <a:r>
              <a:rPr lang="en-US" altLang="ja-JP" sz="1400" dirty="0">
                <a:latin typeface="+mj-ea"/>
                <a:ea typeface="+mj-ea"/>
              </a:rPr>
              <a:t>B</a:t>
            </a:r>
          </a:p>
          <a:p>
            <a:endParaRPr lang="en-US" altLang="ja-JP" sz="1400" dirty="0">
              <a:latin typeface="+mj-ea"/>
              <a:ea typeface="+mj-ea"/>
            </a:endParaRPr>
          </a:p>
          <a:p>
            <a:r>
              <a:rPr lang="ja-JP" altLang="en-US" sz="1400" dirty="0">
                <a:latin typeface="+mj-ea"/>
                <a:ea typeface="+mj-ea"/>
              </a:rPr>
              <a:t>社会保障制度研究</a:t>
            </a:r>
            <a:r>
              <a:rPr lang="en-US" altLang="ja-JP" sz="1400" dirty="0">
                <a:latin typeface="+mj-ea"/>
                <a:ea typeface="+mj-ea"/>
              </a:rPr>
              <a:t>B</a:t>
            </a:r>
          </a:p>
          <a:p>
            <a:r>
              <a:rPr lang="ja-JP" altLang="en-US" sz="1400" dirty="0">
                <a:latin typeface="+mj-ea"/>
                <a:ea typeface="+mj-ea"/>
              </a:rPr>
              <a:t>地域問題研究</a:t>
            </a:r>
            <a:r>
              <a:rPr lang="en-US" altLang="ja-JP" sz="1400" dirty="0">
                <a:latin typeface="+mj-ea"/>
                <a:ea typeface="+mj-ea"/>
              </a:rPr>
              <a:t>B</a:t>
            </a:r>
          </a:p>
          <a:p>
            <a:r>
              <a:rPr lang="ja-JP" altLang="en-US" sz="1400" dirty="0">
                <a:latin typeface="+mj-ea"/>
                <a:ea typeface="+mj-ea"/>
              </a:rPr>
              <a:t>医療ソーシャルワーク研究</a:t>
            </a:r>
            <a:r>
              <a:rPr lang="en-US" altLang="ja-JP" sz="1400" dirty="0">
                <a:latin typeface="+mj-ea"/>
                <a:ea typeface="+mj-ea"/>
              </a:rPr>
              <a:t>B</a:t>
            </a:r>
          </a:p>
        </p:txBody>
      </p:sp>
      <p:sp>
        <p:nvSpPr>
          <p:cNvPr id="15" name="右矢印 14"/>
          <p:cNvSpPr/>
          <p:nvPr/>
        </p:nvSpPr>
        <p:spPr>
          <a:xfrm>
            <a:off x="6630196" y="3874172"/>
            <a:ext cx="338666" cy="618067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968862" y="3808562"/>
            <a:ext cx="4180685" cy="58477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+mn-ea"/>
              </a:rPr>
              <a:t>「研究</a:t>
            </a:r>
            <a:r>
              <a:rPr kumimoji="1" lang="en-US" altLang="ja-JP" sz="1600" dirty="0">
                <a:latin typeface="+mn-ea"/>
              </a:rPr>
              <a:t>A</a:t>
            </a:r>
            <a:r>
              <a:rPr kumimoji="1" lang="ja-JP" altLang="en-US" sz="1600" dirty="0">
                <a:latin typeface="+mn-ea"/>
              </a:rPr>
              <a:t>」、「</a:t>
            </a:r>
            <a:r>
              <a:rPr lang="ja-JP" altLang="en-US" sz="1600" dirty="0">
                <a:latin typeface="+mn-ea"/>
              </a:rPr>
              <a:t>研究</a:t>
            </a:r>
            <a:r>
              <a:rPr lang="en-US" altLang="ja-JP" sz="1600" dirty="0">
                <a:latin typeface="+mn-ea"/>
              </a:rPr>
              <a:t>B</a:t>
            </a:r>
            <a:r>
              <a:rPr kumimoji="1" lang="ja-JP" altLang="en-US" sz="1600" dirty="0">
                <a:latin typeface="+mn-ea"/>
              </a:rPr>
              <a:t>」の各科目は</a:t>
            </a:r>
            <a:endParaRPr kumimoji="1" lang="en-US" altLang="ja-JP" sz="1600" dirty="0">
              <a:latin typeface="+mn-ea"/>
            </a:endParaRPr>
          </a:p>
          <a:p>
            <a:pPr algn="ctr"/>
            <a:r>
              <a:rPr kumimoji="1" lang="ja-JP" altLang="en-US" sz="1600" dirty="0">
                <a:latin typeface="+mn-ea"/>
              </a:rPr>
              <a:t>２年次でも履修可能</a:t>
            </a:r>
            <a:endParaRPr kumimoji="1" lang="en-US" altLang="ja-JP" sz="1600" dirty="0">
              <a:latin typeface="+mn-ea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7047576" y="3117485"/>
            <a:ext cx="4182534" cy="181588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角丸四角形 2"/>
          <p:cNvSpPr/>
          <p:nvPr/>
        </p:nvSpPr>
        <p:spPr>
          <a:xfrm>
            <a:off x="922341" y="1530613"/>
            <a:ext cx="736600" cy="5611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特別研究</a:t>
            </a:r>
          </a:p>
        </p:txBody>
      </p:sp>
      <p:sp>
        <p:nvSpPr>
          <p:cNvPr id="27" name="角丸四角形 26"/>
          <p:cNvSpPr/>
          <p:nvPr/>
        </p:nvSpPr>
        <p:spPr>
          <a:xfrm>
            <a:off x="922341" y="3274230"/>
            <a:ext cx="736600" cy="185663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専門科目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D5DEB74-0291-781B-5E08-EAFA16D1BA44}"/>
              </a:ext>
            </a:extLst>
          </p:cNvPr>
          <p:cNvSpPr txBox="1"/>
          <p:nvPr/>
        </p:nvSpPr>
        <p:spPr>
          <a:xfrm>
            <a:off x="6554081" y="1665129"/>
            <a:ext cx="4724399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/>
              <a:t>☆</a:t>
            </a:r>
            <a:r>
              <a:rPr kumimoji="1" lang="ja-JP" altLang="en-US" sz="1400" dirty="0"/>
              <a:t>特別研究</a:t>
            </a:r>
            <a:r>
              <a:rPr kumimoji="1" lang="en-US" altLang="ja-JP" sz="1400" dirty="0"/>
              <a:t>Ⅱ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45D62E2-EF2D-7F42-7CDA-4E8454A1B1BC}"/>
              </a:ext>
            </a:extLst>
          </p:cNvPr>
          <p:cNvSpPr/>
          <p:nvPr/>
        </p:nvSpPr>
        <p:spPr>
          <a:xfrm>
            <a:off x="723901" y="5963514"/>
            <a:ext cx="10769599" cy="7737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2">
            <a:extLst>
              <a:ext uri="{FF2B5EF4-FFF2-40B4-BE49-F238E27FC236}">
                <a16:creationId xmlns:a16="http://schemas.microsoft.com/office/drawing/2014/main" id="{C81D22D7-D261-2F68-CCC4-C93771A99B5B}"/>
              </a:ext>
            </a:extLst>
          </p:cNvPr>
          <p:cNvSpPr/>
          <p:nvPr/>
        </p:nvSpPr>
        <p:spPr>
          <a:xfrm>
            <a:off x="910694" y="6064025"/>
            <a:ext cx="736600" cy="60766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ja-JP" altLang="en-US" sz="1600" dirty="0">
                <a:solidFill>
                  <a:schemeClr val="tx1"/>
                </a:solidFill>
              </a:rPr>
              <a:t>教養</a:t>
            </a:r>
            <a:endParaRPr lang="en-US" altLang="ja-JP" sz="16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科目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1804960-992B-1FCA-CC78-884477FC8C55}"/>
              </a:ext>
            </a:extLst>
          </p:cNvPr>
          <p:cNvSpPr txBox="1"/>
          <p:nvPr/>
        </p:nvSpPr>
        <p:spPr>
          <a:xfrm>
            <a:off x="1850242" y="6010690"/>
            <a:ext cx="4693965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研究倫理</a:t>
            </a:r>
            <a:endParaRPr kumimoji="1" lang="en-US" altLang="ja-JP" sz="14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3A107AE-09CC-A992-35D4-E48D0CDB7A4B}"/>
              </a:ext>
            </a:extLst>
          </p:cNvPr>
          <p:cNvSpPr txBox="1"/>
          <p:nvPr/>
        </p:nvSpPr>
        <p:spPr>
          <a:xfrm>
            <a:off x="1842164" y="6373993"/>
            <a:ext cx="4693965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 Postgraduate</a:t>
            </a:r>
            <a:r>
              <a:rPr lang="ja-JP" altLang="en-US" sz="1400" dirty="0"/>
              <a:t> </a:t>
            </a:r>
            <a:r>
              <a:rPr lang="en-US" altLang="ja-JP" sz="1400" dirty="0"/>
              <a:t>presentation </a:t>
            </a:r>
            <a:r>
              <a:rPr kumimoji="1" lang="en-US" altLang="ja-JP" sz="1400" dirty="0"/>
              <a:t>Skills development in English</a:t>
            </a:r>
          </a:p>
        </p:txBody>
      </p:sp>
      <p:sp>
        <p:nvSpPr>
          <p:cNvPr id="20" name="右矢印 14">
            <a:extLst>
              <a:ext uri="{FF2B5EF4-FFF2-40B4-BE49-F238E27FC236}">
                <a16:creationId xmlns:a16="http://schemas.microsoft.com/office/drawing/2014/main" id="{81BEB712-9991-A266-B5EC-0B39045E50AD}"/>
              </a:ext>
            </a:extLst>
          </p:cNvPr>
          <p:cNvSpPr/>
          <p:nvPr/>
        </p:nvSpPr>
        <p:spPr>
          <a:xfrm>
            <a:off x="6630196" y="6318467"/>
            <a:ext cx="246092" cy="40958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0CC04F74-96C0-7521-9784-E93F7C1D2733}"/>
              </a:ext>
            </a:extLst>
          </p:cNvPr>
          <p:cNvSpPr/>
          <p:nvPr/>
        </p:nvSpPr>
        <p:spPr>
          <a:xfrm>
            <a:off x="7047576" y="6373993"/>
            <a:ext cx="4327560" cy="29769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9A55C29-1BB1-D442-05CE-B9F4BE9F0E73}"/>
              </a:ext>
            </a:extLst>
          </p:cNvPr>
          <p:cNvSpPr txBox="1"/>
          <p:nvPr/>
        </p:nvSpPr>
        <p:spPr>
          <a:xfrm>
            <a:off x="7049425" y="6343216"/>
            <a:ext cx="4180685" cy="338554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+mn-ea"/>
              </a:rPr>
              <a:t>２年次でも履修可能</a:t>
            </a:r>
            <a:endParaRPr kumimoji="1" lang="en-US" altLang="ja-JP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66542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1059</TotalTime>
  <Words>187</Words>
  <Application>Microsoft Office PowerPoint</Application>
  <PresentationFormat>ワイド画面</PresentationFormat>
  <Paragraphs>47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河野高志</dc:creator>
  <cp:lastModifiedBy>正博 寺島</cp:lastModifiedBy>
  <cp:revision>21</cp:revision>
  <dcterms:created xsi:type="dcterms:W3CDTF">2016-01-28T04:10:46Z</dcterms:created>
  <dcterms:modified xsi:type="dcterms:W3CDTF">2025-04-18T03:23:29Z</dcterms:modified>
</cp:coreProperties>
</file>